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15" r:id="rId2"/>
  </p:sldIdLst>
  <p:sldSz cx="30275213" cy="21383625"/>
  <p:notesSz cx="9872663" cy="67421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4" autoAdjust="0"/>
    <p:restoredTop sz="93615" autoAdjust="0"/>
  </p:normalViewPr>
  <p:slideViewPr>
    <p:cSldViewPr snapToGrid="0">
      <p:cViewPr varScale="1">
        <p:scale>
          <a:sx n="20" d="100"/>
          <a:sy n="20" d="100"/>
        </p:scale>
        <p:origin x="1577" y="10"/>
      </p:cViewPr>
      <p:guideLst>
        <p:guide orient="horz" pos="6735"/>
        <p:guide pos="9536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3096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229480\AppData\Local\Microsoft\Windows\Temporary%20Internet%20Files\Content.Outlook\K3LSTJTR\Data%20and%20figures%20in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'Figure 1'!$B$27:$B$38</c:f>
              <c:numCache>
                <c:formatCode>General</c:formatCode>
                <c:ptCount val="12"/>
                <c:pt idx="0">
                  <c:v>1980</c:v>
                </c:pt>
                <c:pt idx="1">
                  <c:v>1985</c:v>
                </c:pt>
                <c:pt idx="2">
                  <c:v>1990</c:v>
                </c:pt>
                <c:pt idx="3">
                  <c:v>1995</c:v>
                </c:pt>
                <c:pt idx="4">
                  <c:v>2000</c:v>
                </c:pt>
                <c:pt idx="5">
                  <c:v>2005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'Figure 1'!$C$27:$C$38</c:f>
              <c:numCache>
                <c:formatCode>0.0</c:formatCode>
                <c:ptCount val="12"/>
                <c:pt idx="0">
                  <c:v>0.10245901639344251</c:v>
                </c:pt>
                <c:pt idx="1">
                  <c:v>0.20491803278688547</c:v>
                </c:pt>
                <c:pt idx="2">
                  <c:v>0.20491803278688547</c:v>
                </c:pt>
                <c:pt idx="3">
                  <c:v>0.34940442854568782</c:v>
                </c:pt>
                <c:pt idx="4">
                  <c:v>2.4356858847149279</c:v>
                </c:pt>
                <c:pt idx="5">
                  <c:v>7.9864175270568998</c:v>
                </c:pt>
                <c:pt idx="6">
                  <c:v>9.1787198692669367</c:v>
                </c:pt>
                <c:pt idx="7">
                  <c:v>9.4888705353261518</c:v>
                </c:pt>
                <c:pt idx="8">
                  <c:v>14.65460818538376</c:v>
                </c:pt>
                <c:pt idx="9">
                  <c:v>15.513329765435143</c:v>
                </c:pt>
                <c:pt idx="10">
                  <c:v>18.407962943445884</c:v>
                </c:pt>
                <c:pt idx="11">
                  <c:v>21.472705778857382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71-4DDB-A22B-BC938EA08C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429184"/>
        <c:axId val="120432896"/>
        <c:axId val="0"/>
      </c:bar3DChart>
      <c:catAx>
        <c:axId val="1204291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20432896"/>
        <c:crosses val="autoZero"/>
        <c:auto val="1"/>
        <c:lblAlgn val="ctr"/>
        <c:lblOffset val="100"/>
        <c:noMultiLvlLbl val="0"/>
      </c:catAx>
      <c:valAx>
        <c:axId val="1204328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Total number of individual tests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120429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C8086-2E9D-4C9A-A767-2EEE7AD3FE97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6425" y="504825"/>
            <a:ext cx="3579813" cy="2528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02504"/>
            <a:ext cx="7898130" cy="3033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B6D13-045A-4036-9C66-DE58098292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19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1pPr>
    <a:lvl2pPr marL="1475933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2pPr>
    <a:lvl3pPr marL="2951866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3pPr>
    <a:lvl4pPr marL="4427799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4pPr>
    <a:lvl5pPr marL="5903732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5pPr>
    <a:lvl6pPr marL="7379665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6pPr>
    <a:lvl7pPr marL="8855598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7pPr>
    <a:lvl8pPr marL="10331531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8pPr>
    <a:lvl9pPr marL="11807464" algn="l" defTabSz="2951866" rtl="0" eaLnBrk="1" latinLnBrk="0" hangingPunct="1">
      <a:defRPr sz="38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79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90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30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81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18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5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11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4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54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10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90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89357-B4F5-4094-A830-7A4995B76730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E3834-BCCF-4A68-9057-F2252D8A6C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4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g"/><Relationship Id="rId10" Type="http://schemas.openxmlformats.org/officeDocument/2006/relationships/image" Target="../media/image8.png"/><Relationship Id="rId4" Type="http://schemas.openxmlformats.org/officeDocument/2006/relationships/chart" Target="../charts/chart1.xml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35"/>
          <p:cNvSpPr/>
          <p:nvPr/>
        </p:nvSpPr>
        <p:spPr>
          <a:xfrm>
            <a:off x="15256404" y="3704380"/>
            <a:ext cx="13702937" cy="796451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8119"/>
          </a:p>
        </p:txBody>
      </p:sp>
      <p:sp>
        <p:nvSpPr>
          <p:cNvPr id="137" name="Rectangle 136"/>
          <p:cNvSpPr/>
          <p:nvPr/>
        </p:nvSpPr>
        <p:spPr>
          <a:xfrm>
            <a:off x="15280164" y="11827581"/>
            <a:ext cx="13702937" cy="656233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8119" dirty="0"/>
          </a:p>
        </p:txBody>
      </p:sp>
      <p:sp>
        <p:nvSpPr>
          <p:cNvPr id="135" name="Rectangle 134"/>
          <p:cNvSpPr/>
          <p:nvPr/>
        </p:nvSpPr>
        <p:spPr>
          <a:xfrm>
            <a:off x="1222678" y="13476521"/>
            <a:ext cx="13702937" cy="767192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8119" dirty="0"/>
          </a:p>
        </p:txBody>
      </p:sp>
      <p:sp>
        <p:nvSpPr>
          <p:cNvPr id="134" name="Rectangle 133"/>
          <p:cNvSpPr/>
          <p:nvPr/>
        </p:nvSpPr>
        <p:spPr>
          <a:xfrm>
            <a:off x="1263027" y="7120845"/>
            <a:ext cx="13726697" cy="600925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8119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191616" y="-363745"/>
            <a:ext cx="18100509" cy="4133179"/>
          </a:xfrm>
          <a:prstGeom prst="rect">
            <a:avLst/>
          </a:prstGeom>
        </p:spPr>
        <p:txBody>
          <a:bodyPr vert="horz" lIns="285115" tIns="142558" rIns="285115" bIns="14255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236" b="1" dirty="0"/>
              <a:t>Development and Use of </a:t>
            </a:r>
            <a:r>
              <a:rPr lang="en-GB" sz="6236" b="1" i="1" dirty="0"/>
              <a:t>In Vitro</a:t>
            </a:r>
            <a:r>
              <a:rPr lang="en-GB" sz="6236" b="1" dirty="0"/>
              <a:t> alternatives to Animal Testing by the Pharmaceutical Industry 1980-2013</a:t>
            </a:r>
            <a:endParaRPr lang="en-GB" sz="6236" dirty="0"/>
          </a:p>
          <a:p>
            <a:endParaRPr lang="en-GB" sz="6236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0857" y="2058646"/>
            <a:ext cx="18674702" cy="110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74" b="1" dirty="0"/>
              <a:t>J-Y Goh, </a:t>
            </a:r>
            <a:r>
              <a:rPr lang="en-GB" sz="3274" b="1" baseline="30000" dirty="0"/>
              <a:t> </a:t>
            </a:r>
            <a:r>
              <a:rPr lang="en-GB" sz="3274" b="1" dirty="0"/>
              <a:t>R J Weaver, L Dixon, N J Platt</a:t>
            </a:r>
            <a:r>
              <a:rPr lang="en-GB" sz="3274" b="1" baseline="30000" dirty="0"/>
              <a:t> </a:t>
            </a:r>
            <a:r>
              <a:rPr lang="en-GB" sz="3274" b="1" dirty="0"/>
              <a:t>and R A Roberts</a:t>
            </a:r>
            <a:r>
              <a:rPr lang="en-GB" sz="3274" b="1" baseline="30000" dirty="0"/>
              <a:t>        </a:t>
            </a:r>
          </a:p>
          <a:p>
            <a:r>
              <a:rPr lang="en-GB" sz="3274" baseline="30000" dirty="0"/>
              <a:t>a</a:t>
            </a:r>
            <a:r>
              <a:rPr lang="en-GB" sz="3274" dirty="0"/>
              <a:t>: ABPI,  London </a:t>
            </a:r>
            <a:r>
              <a:rPr lang="en-GB" sz="3274" baseline="30000" dirty="0"/>
              <a:t>b</a:t>
            </a:r>
            <a:r>
              <a:rPr lang="en-GB" sz="3274" dirty="0"/>
              <a:t>: International Research Institute Servier (IRIS), France; </a:t>
            </a:r>
            <a:r>
              <a:rPr lang="en-GB" sz="3274" baseline="30000" dirty="0"/>
              <a:t>c</a:t>
            </a:r>
            <a:r>
              <a:rPr lang="en-GB" sz="3274" dirty="0"/>
              <a:t> ApconiX, </a:t>
            </a:r>
            <a:r>
              <a:rPr lang="en-GB" sz="3274" dirty="0" err="1"/>
              <a:t>BioHub</a:t>
            </a:r>
            <a:r>
              <a:rPr lang="en-GB" sz="3274" dirty="0"/>
              <a:t> at Alderley Park</a:t>
            </a:r>
            <a:endParaRPr lang="en-GB" sz="2806" dirty="0">
              <a:solidFill>
                <a:srgbClr val="FF0000"/>
              </a:solidFill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0454874" y="-574308"/>
            <a:ext cx="7541628" cy="3665611"/>
            <a:chOff x="8904009" y="-153640"/>
            <a:chExt cx="2418696" cy="117560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1488" y="-153640"/>
              <a:ext cx="2351217" cy="117560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8904009" y="668664"/>
              <a:ext cx="2360351" cy="15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94" b="1" dirty="0">
                  <a:latin typeface="Book Antiqua" panose="02040602050305030304" pitchFamily="18" charset="0"/>
                </a:rPr>
                <a:t>Integrated Toxicology and Ion Channel Expertise</a:t>
              </a:r>
            </a:p>
          </p:txBody>
        </p:sp>
      </p:grpSp>
      <p:sp>
        <p:nvSpPr>
          <p:cNvPr id="84" name="TextBox 27"/>
          <p:cNvSpPr txBox="1">
            <a:spLocks noChangeArrowheads="1"/>
          </p:cNvSpPr>
          <p:nvPr/>
        </p:nvSpPr>
        <p:spPr bwMode="auto">
          <a:xfrm>
            <a:off x="1198919" y="3655331"/>
            <a:ext cx="13726697" cy="1627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494" dirty="0">
                <a:latin typeface="Arial" pitchFamily="34" charset="0"/>
                <a:cs typeface="Arial" pitchFamily="34" charset="0"/>
              </a:rPr>
              <a:t>Aim</a:t>
            </a:r>
          </a:p>
          <a:p>
            <a:pPr algn="ctr"/>
            <a:r>
              <a:rPr lang="en-GB" sz="2494" dirty="0"/>
              <a:t>Support the development and use of  </a:t>
            </a:r>
            <a:r>
              <a:rPr lang="en-GB" sz="2494" i="1" dirty="0"/>
              <a:t>in vitro</a:t>
            </a:r>
            <a:r>
              <a:rPr lang="en-GB" sz="2494" dirty="0"/>
              <a:t> (including </a:t>
            </a:r>
            <a:r>
              <a:rPr lang="en-GB" sz="2494" i="1" dirty="0"/>
              <a:t>in silico</a:t>
            </a:r>
            <a:r>
              <a:rPr lang="en-GB" sz="2494" dirty="0"/>
              <a:t>)</a:t>
            </a:r>
            <a:r>
              <a:rPr lang="en-GB" sz="2494" i="1" dirty="0"/>
              <a:t> </a:t>
            </a:r>
            <a:r>
              <a:rPr lang="en-GB" sz="2494" dirty="0"/>
              <a:t>alternatives by examining their </a:t>
            </a:r>
            <a:r>
              <a:rPr lang="en-GB" sz="2494"/>
              <a:t>use in </a:t>
            </a:r>
            <a:r>
              <a:rPr lang="en-GB" sz="2494" dirty="0"/>
              <a:t>preclinical safety testing by the pharmaceutical industry between 1980 and 2013 to determine patterns, drivers and challenges in uptake</a:t>
            </a:r>
            <a:endParaRPr lang="en-GB" sz="249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27"/>
          <p:cNvSpPr txBox="1">
            <a:spLocks noChangeArrowheads="1"/>
          </p:cNvSpPr>
          <p:nvPr/>
        </p:nvSpPr>
        <p:spPr bwMode="auto">
          <a:xfrm>
            <a:off x="1198919" y="5734444"/>
            <a:ext cx="13726697" cy="1243802"/>
          </a:xfrm>
          <a:prstGeom prst="rect">
            <a:avLst/>
          </a:prstGeom>
          <a:solidFill>
            <a:schemeClr val="l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Clr>
                <a:schemeClr val="bg2">
                  <a:lumMod val="75000"/>
                </a:schemeClr>
              </a:buClr>
              <a:buSzPct val="100000"/>
            </a:pPr>
            <a:r>
              <a:rPr lang="en-GB" sz="2494" dirty="0">
                <a:latin typeface="Arial" pitchFamily="34" charset="0"/>
                <a:cs typeface="Arial" pitchFamily="34" charset="0"/>
              </a:rPr>
              <a:t>Approach</a:t>
            </a:r>
          </a:p>
          <a:p>
            <a:pPr algn="ctr">
              <a:buClr>
                <a:schemeClr val="bg2">
                  <a:lumMod val="75000"/>
                </a:schemeClr>
              </a:buClr>
              <a:buSzPct val="100000"/>
            </a:pPr>
            <a:r>
              <a:rPr lang="en-GB" sz="2494" dirty="0"/>
              <a:t>Survey sent to the ABPI member companies requesting the number of compounds screened using </a:t>
            </a:r>
            <a:r>
              <a:rPr lang="en-GB" sz="2494" i="1" dirty="0"/>
              <a:t>in vitro</a:t>
            </a:r>
            <a:r>
              <a:rPr lang="en-GB" sz="2494" dirty="0"/>
              <a:t> and </a:t>
            </a:r>
            <a:r>
              <a:rPr lang="en-GB" sz="2494" i="1" dirty="0"/>
              <a:t>in silico</a:t>
            </a:r>
            <a:r>
              <a:rPr lang="en-GB" sz="2494" dirty="0"/>
              <a:t> tests at 5-year intervals between 1980 and 2005 then yearly from 2008 onwards.</a:t>
            </a:r>
            <a:endParaRPr lang="en-GB" sz="2494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323104" y="3383423"/>
            <a:ext cx="27866599" cy="0"/>
          </a:xfrm>
          <a:prstGeom prst="straightConnector1">
            <a:avLst/>
          </a:prstGeom>
          <a:ln w="444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27"/>
          <p:cNvSpPr txBox="1">
            <a:spLocks noChangeArrowheads="1"/>
          </p:cNvSpPr>
          <p:nvPr/>
        </p:nvSpPr>
        <p:spPr bwMode="auto">
          <a:xfrm>
            <a:off x="15275131" y="18575316"/>
            <a:ext cx="7619979" cy="244381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Clr>
                <a:schemeClr val="bg2">
                  <a:lumMod val="75000"/>
                </a:schemeClr>
              </a:buClr>
              <a:buSzPct val="100000"/>
            </a:pPr>
            <a:r>
              <a:rPr lang="en-GB" sz="2183" dirty="0">
                <a:latin typeface="Arial" pitchFamily="34" charset="0"/>
                <a:cs typeface="Arial" pitchFamily="34" charset="0"/>
              </a:rPr>
              <a:t>Conclusion</a:t>
            </a:r>
          </a:p>
          <a:p>
            <a:pPr algn="ctr">
              <a:buClr>
                <a:schemeClr val="bg2">
                  <a:lumMod val="75000"/>
                </a:schemeClr>
              </a:buClr>
              <a:buSzPct val="100000"/>
            </a:pPr>
            <a:r>
              <a:rPr lang="en-GB" sz="2183" dirty="0"/>
              <a:t>Collaboration between industry, government and academia has driven a large increase in uptake and use of in vitro alternatives to animal testing.</a:t>
            </a:r>
          </a:p>
          <a:p>
            <a:pPr algn="ctr">
              <a:buClr>
                <a:schemeClr val="bg2">
                  <a:lumMod val="75000"/>
                </a:schemeClr>
              </a:buClr>
              <a:buSzPct val="100000"/>
            </a:pPr>
            <a:r>
              <a:rPr lang="en-GB" sz="2183" dirty="0">
                <a:latin typeface="Arial" pitchFamily="34" charset="0"/>
                <a:cs typeface="Arial" pitchFamily="34" charset="0"/>
              </a:rPr>
              <a:t>In considering further replacement, much can be learned from what was successful in the past and more importantly what was not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8443" y="9093879"/>
            <a:ext cx="2917016" cy="1808728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613329" y="7936293"/>
            <a:ext cx="6918653" cy="955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6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Table1. </a:t>
            </a:r>
            <a:r>
              <a:rPr lang="en-GB" sz="2806" dirty="0"/>
              <a:t>Fields and tests listed in the survey spreadsheet. 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6613330" y="11042768"/>
            <a:ext cx="6801973" cy="2011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94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Table2. </a:t>
            </a:r>
            <a:r>
              <a:rPr lang="en-GB" sz="2494" dirty="0"/>
              <a:t>Utility scores of 0 to 5 with explanation were requested as feedback from respondents on the utility of each </a:t>
            </a:r>
            <a:r>
              <a:rPr lang="en-GB" sz="2494" i="1" dirty="0"/>
              <a:t>in vitro</a:t>
            </a:r>
            <a:r>
              <a:rPr lang="en-GB" sz="2494" dirty="0"/>
              <a:t> test and were used to assist in interpretation of historical trends in the use of the </a:t>
            </a:r>
            <a:r>
              <a:rPr lang="en-GB" sz="2494" i="1" dirty="0"/>
              <a:t>in vitro</a:t>
            </a:r>
            <a:r>
              <a:rPr lang="en-GB" sz="2494" dirty="0"/>
              <a:t> assays.</a:t>
            </a:r>
            <a:endParaRPr lang="en-GB" sz="2494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5" name="Chart 1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364937"/>
              </p:ext>
            </p:extLst>
          </p:nvPr>
        </p:nvGraphicFramePr>
        <p:xfrm>
          <a:off x="2684206" y="102994850"/>
          <a:ext cx="18324579" cy="1217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26" name="Picture 1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3106" y="14016805"/>
            <a:ext cx="5263219" cy="6792269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80391" y="12392000"/>
            <a:ext cx="9502480" cy="5865050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32583" y="14016803"/>
            <a:ext cx="7279930" cy="4773369"/>
          </a:xfrm>
          <a:prstGeom prst="rect">
            <a:avLst/>
          </a:prstGeom>
        </p:spPr>
      </p:pic>
      <p:pic>
        <p:nvPicPr>
          <p:cNvPr id="132" name="Picture 1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600421" y="4097695"/>
            <a:ext cx="12539432" cy="7530123"/>
          </a:xfrm>
          <a:prstGeom prst="rect">
            <a:avLst/>
          </a:prstGeom>
        </p:spPr>
      </p:pic>
      <p:sp>
        <p:nvSpPr>
          <p:cNvPr id="138" name="Rectangle 137"/>
          <p:cNvSpPr/>
          <p:nvPr/>
        </p:nvSpPr>
        <p:spPr>
          <a:xfrm>
            <a:off x="6477238" y="18785851"/>
            <a:ext cx="8531536" cy="2107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598" indent="-534598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&gt;900 000 data points returned; &gt;70% since 2010 </a:t>
            </a:r>
          </a:p>
          <a:p>
            <a:pPr marL="534598" indent="-534598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4 Pharma &amp; 3 CRO</a:t>
            </a:r>
          </a:p>
          <a:p>
            <a:pPr marL="534598" indent="-534598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Similar patterns in CRO and Pharma</a:t>
            </a:r>
          </a:p>
          <a:p>
            <a:pPr marL="534598" indent="-534598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Different assays predominate:  genetic </a:t>
            </a:r>
            <a:r>
              <a:rPr lang="en-GB" sz="2183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tox</a:t>
            </a: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ADME and Safety Pharmacology dominate pharma</a:t>
            </a:r>
          </a:p>
          <a:p>
            <a:pPr marL="534598" indent="-534598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CRO more diverse</a:t>
            </a:r>
            <a:endParaRPr lang="en-GB" sz="218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5239871" y="3615338"/>
            <a:ext cx="11967605" cy="47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94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Fig 3. </a:t>
            </a:r>
            <a:r>
              <a:rPr lang="en-GB" sz="2494" dirty="0"/>
              <a:t>Number of reported assays in the 3 main categories</a:t>
            </a:r>
            <a:endParaRPr lang="en-GB" sz="249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15275131" y="11889126"/>
            <a:ext cx="13707970" cy="859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94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Fig 4. </a:t>
            </a:r>
            <a:r>
              <a:rPr lang="en-GB" sz="2494" dirty="0"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lang="en-GB" sz="2494" dirty="0"/>
              <a:t>tility scores for the different assays (see Table 1).  Numbers on the bars are the n for each assay.</a:t>
            </a:r>
            <a:endParaRPr lang="en-GB" sz="2494" dirty="0">
              <a:latin typeface="Arial" pitchFamily="34" charset="0"/>
              <a:cs typeface="Arial" pitchFamily="34" charset="0"/>
            </a:endParaRPr>
          </a:p>
          <a:p>
            <a:endParaRPr lang="en-GB" sz="249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1101105" y="13392425"/>
            <a:ext cx="13741352" cy="76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183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Fig 1 </a:t>
            </a: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Total of all assays as raw (A) or normalised (B) data </a:t>
            </a:r>
            <a:r>
              <a:rPr lang="en-GB" sz="2183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Fig 2</a:t>
            </a: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 Pharma or CRO showing test breakdown</a:t>
            </a:r>
          </a:p>
          <a:p>
            <a:endParaRPr lang="en-GB" sz="218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22131634" y="7763973"/>
            <a:ext cx="6070452" cy="76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598" indent="-534598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Step changes in assay use reflect adaptation of relevant ICH guideline</a:t>
            </a:r>
            <a:endParaRPr lang="en-GB" sz="2183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4" name="Picture 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059328" y="8907700"/>
            <a:ext cx="2409312" cy="24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" name="Rectangle 144"/>
          <p:cNvSpPr/>
          <p:nvPr/>
        </p:nvSpPr>
        <p:spPr>
          <a:xfrm>
            <a:off x="15716548" y="14060265"/>
            <a:ext cx="4210317" cy="1436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598" indent="-534598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183" dirty="0">
                <a:latin typeface="Arial" pitchFamily="34" charset="0"/>
                <a:ea typeface="Times New Roman" pitchFamily="18" charset="0"/>
                <a:cs typeface="Arial" pitchFamily="34" charset="0"/>
              </a:rPr>
              <a:t>Large variability in perception of utility (see Table 1): this likely had a big impact on uptake</a:t>
            </a:r>
            <a:endParaRPr lang="en-GB" sz="2183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7" name="Picture 14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088004" y="18521628"/>
            <a:ext cx="5984599" cy="592958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088001" y="19251076"/>
            <a:ext cx="3553582" cy="1229683"/>
          </a:xfrm>
          <a:prstGeom prst="rect">
            <a:avLst/>
          </a:prstGeom>
        </p:spPr>
      </p:pic>
      <p:pic>
        <p:nvPicPr>
          <p:cNvPr id="149" name="Picture 14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487072" y="19044246"/>
            <a:ext cx="1571101" cy="1988736"/>
          </a:xfrm>
          <a:prstGeom prst="rect">
            <a:avLst/>
          </a:prstGeom>
        </p:spPr>
      </p:pic>
      <p:cxnSp>
        <p:nvCxnSpPr>
          <p:cNvPr id="153" name="Straight Connector 152"/>
          <p:cNvCxnSpPr>
            <a:stCxn id="84" idx="2"/>
            <a:endCxn id="85" idx="0"/>
          </p:cNvCxnSpPr>
          <p:nvPr/>
        </p:nvCxnSpPr>
        <p:spPr>
          <a:xfrm>
            <a:off x="8062268" y="5282956"/>
            <a:ext cx="0" cy="4514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30318" y="104551"/>
            <a:ext cx="3314358" cy="2076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22538" y="7324293"/>
            <a:ext cx="4918650" cy="54530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992535" y="-3189"/>
            <a:ext cx="2317895" cy="231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445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15467</TotalTime>
  <Words>373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Knight</dc:creator>
  <cp:lastModifiedBy>Ruth Roberts</cp:lastModifiedBy>
  <cp:revision>174</cp:revision>
  <dcterms:created xsi:type="dcterms:W3CDTF">2015-07-29T20:41:03Z</dcterms:created>
  <dcterms:modified xsi:type="dcterms:W3CDTF">2016-03-07T16:21:11Z</dcterms:modified>
</cp:coreProperties>
</file>